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ernoru" charset="1" panose="00000A00000000000000"/>
      <p:regular r:id="rId15"/>
    </p:embeddedFont>
    <p:embeddedFont>
      <p:font typeface="Beth Ellen" charset="1" panose="000000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cdc.gov/falls/data-research/index.html?utm_source=chatgpt.com" TargetMode="External" Type="http://schemas.openxmlformats.org/officeDocument/2006/relationships/hyperlink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https://www.who.int/news-room/fact-sheets/detail/falls?utm_source=chatgpt.co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6208" y="3839672"/>
            <a:ext cx="5291575" cy="6917091"/>
          </a:xfrm>
          <a:custGeom>
            <a:avLst/>
            <a:gdLst/>
            <a:ahLst/>
            <a:cxnLst/>
            <a:rect r="r" b="b" t="t" l="l"/>
            <a:pathLst>
              <a:path h="6917091" w="5291575">
                <a:moveTo>
                  <a:pt x="0" y="0"/>
                </a:moveTo>
                <a:lnTo>
                  <a:pt x="5291575" y="0"/>
                </a:lnTo>
                <a:lnTo>
                  <a:pt x="5291575" y="6917091"/>
                </a:lnTo>
                <a:lnTo>
                  <a:pt x="0" y="6917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9760" y="4780437"/>
            <a:ext cx="2517780" cy="2517780"/>
          </a:xfrm>
          <a:custGeom>
            <a:avLst/>
            <a:gdLst/>
            <a:ahLst/>
            <a:cxnLst/>
            <a:rect r="r" b="b" t="t" l="l"/>
            <a:pathLst>
              <a:path h="2517780" w="2517780">
                <a:moveTo>
                  <a:pt x="0" y="0"/>
                </a:moveTo>
                <a:lnTo>
                  <a:pt x="2517780" y="0"/>
                </a:lnTo>
                <a:lnTo>
                  <a:pt x="2517780" y="2517780"/>
                </a:lnTo>
                <a:lnTo>
                  <a:pt x="0" y="251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68209" y="6402390"/>
            <a:ext cx="2517780" cy="2517780"/>
          </a:xfrm>
          <a:custGeom>
            <a:avLst/>
            <a:gdLst/>
            <a:ahLst/>
            <a:cxnLst/>
            <a:rect r="r" b="b" t="t" l="l"/>
            <a:pathLst>
              <a:path h="2517780" w="2517780">
                <a:moveTo>
                  <a:pt x="2517780" y="0"/>
                </a:moveTo>
                <a:lnTo>
                  <a:pt x="0" y="0"/>
                </a:lnTo>
                <a:lnTo>
                  <a:pt x="0" y="2517780"/>
                </a:lnTo>
                <a:lnTo>
                  <a:pt x="2517780" y="2517780"/>
                </a:lnTo>
                <a:lnTo>
                  <a:pt x="251778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96866">
            <a:off x="11885718" y="5500946"/>
            <a:ext cx="778439" cy="787025"/>
          </a:xfrm>
          <a:custGeom>
            <a:avLst/>
            <a:gdLst/>
            <a:ahLst/>
            <a:cxnLst/>
            <a:rect r="r" b="b" t="t" l="l"/>
            <a:pathLst>
              <a:path h="787025" w="778439">
                <a:moveTo>
                  <a:pt x="0" y="0"/>
                </a:moveTo>
                <a:lnTo>
                  <a:pt x="778439" y="0"/>
                </a:lnTo>
                <a:lnTo>
                  <a:pt x="778439" y="787025"/>
                </a:lnTo>
                <a:lnTo>
                  <a:pt x="0" y="78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16514">
            <a:off x="2935459" y="2594992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5"/>
                </a:lnTo>
                <a:lnTo>
                  <a:pt x="0" y="484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314292">
            <a:off x="10880650" y="2128384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281512">
            <a:off x="2328823" y="6092510"/>
            <a:ext cx="613000" cy="619761"/>
          </a:xfrm>
          <a:custGeom>
            <a:avLst/>
            <a:gdLst/>
            <a:ahLst/>
            <a:cxnLst/>
            <a:rect r="r" b="b" t="t" l="l"/>
            <a:pathLst>
              <a:path h="619761" w="613000">
                <a:moveTo>
                  <a:pt x="612999" y="0"/>
                </a:moveTo>
                <a:lnTo>
                  <a:pt x="0" y="0"/>
                </a:lnTo>
                <a:lnTo>
                  <a:pt x="0" y="619760"/>
                </a:lnTo>
                <a:lnTo>
                  <a:pt x="612999" y="619760"/>
                </a:lnTo>
                <a:lnTo>
                  <a:pt x="61299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68209" y="2094498"/>
            <a:ext cx="3939913" cy="3049002"/>
          </a:xfrm>
          <a:custGeom>
            <a:avLst/>
            <a:gdLst/>
            <a:ahLst/>
            <a:cxnLst/>
            <a:rect r="r" b="b" t="t" l="l"/>
            <a:pathLst>
              <a:path h="3049002" w="3939913">
                <a:moveTo>
                  <a:pt x="0" y="0"/>
                </a:moveTo>
                <a:lnTo>
                  <a:pt x="3939913" y="0"/>
                </a:lnTo>
                <a:lnTo>
                  <a:pt x="3939913" y="3049002"/>
                </a:lnTo>
                <a:lnTo>
                  <a:pt x="0" y="3049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586" t="-15177" r="0" b="-2500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-594208"/>
            <a:ext cx="18986155" cy="291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2"/>
              </a:lnSpc>
              <a:spcBef>
                <a:spcPct val="0"/>
              </a:spcBef>
            </a:pPr>
            <a:r>
              <a:rPr lang="en-US" sz="16966" spc="-933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Guardian  Sense</a:t>
            </a:r>
          </a:p>
        </p:txBody>
      </p:sp>
      <p:sp>
        <p:nvSpPr>
          <p:cNvPr name="TextBox 11" id="11"/>
          <p:cNvSpPr txBox="true"/>
          <p:nvPr/>
        </p:nvSpPr>
        <p:spPr>
          <a:xfrm rot="-589118">
            <a:off x="4137472" y="2395239"/>
            <a:ext cx="5286681" cy="12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6"/>
              </a:lnSpc>
              <a:spcBef>
                <a:spcPct val="0"/>
              </a:spcBef>
            </a:pPr>
            <a:r>
              <a:rPr lang="en-US" sz="7390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Awareness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0764" y="5269078"/>
            <a:ext cx="180918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i="true" spc="-97">
                <a:solidFill>
                  <a:srgbClr val="FF3131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Is she Goona Be fine?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868083"/>
            <a:ext cx="244768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 spc="-70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By Team Error 505</a:t>
            </a:r>
          </a:p>
        </p:txBody>
      </p:sp>
      <p:sp>
        <p:nvSpPr>
          <p:cNvPr name="TextBox 14" id="14"/>
          <p:cNvSpPr txBox="true"/>
          <p:nvPr/>
        </p:nvSpPr>
        <p:spPr>
          <a:xfrm rot="-589118">
            <a:off x="1937094" y="7493632"/>
            <a:ext cx="279465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The Bill Is too Costly</a:t>
            </a:r>
          </a:p>
        </p:txBody>
      </p:sp>
      <p:sp>
        <p:nvSpPr>
          <p:cNvPr name="TextBox 15" id="15"/>
          <p:cNvSpPr txBox="true"/>
          <p:nvPr/>
        </p:nvSpPr>
        <p:spPr>
          <a:xfrm rot="926433">
            <a:off x="13734845" y="7124781"/>
            <a:ext cx="279465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Why was I so Careless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55587"/>
            <a:ext cx="13512591" cy="329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9"/>
              </a:lnSpc>
            </a:pPr>
            <a:r>
              <a:rPr lang="en-US" sz="14044" spc="-772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What is the problem?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08057" y="3511921"/>
            <a:ext cx="6748542" cy="5761568"/>
          </a:xfrm>
          <a:custGeom>
            <a:avLst/>
            <a:gdLst/>
            <a:ahLst/>
            <a:cxnLst/>
            <a:rect r="r" b="b" t="t" l="l"/>
            <a:pathLst>
              <a:path h="5761568" w="6748542">
                <a:moveTo>
                  <a:pt x="0" y="0"/>
                </a:moveTo>
                <a:lnTo>
                  <a:pt x="6748542" y="0"/>
                </a:lnTo>
                <a:lnTo>
                  <a:pt x="6748542" y="5761568"/>
                </a:lnTo>
                <a:lnTo>
                  <a:pt x="0" y="576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1024" y="4914900"/>
            <a:ext cx="6474126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spc="-83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Falls are one of the leading causes of injury and emergency hospitalization among the elderly, patients with mobility issues, and individuals living alone.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399" spc="-83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The delay in detecting a fall and notifying caregivers often leads to severe health complications or even fatalities. Existing solutions are either too expensive, lack real-time alerts, or are not easily scalable for home and institutional use.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94694" y="967888"/>
            <a:ext cx="2487634" cy="2487634"/>
          </a:xfrm>
          <a:custGeom>
            <a:avLst/>
            <a:gdLst/>
            <a:ahLst/>
            <a:cxnLst/>
            <a:rect r="r" b="b" t="t" l="l"/>
            <a:pathLst>
              <a:path h="2487634" w="2487634">
                <a:moveTo>
                  <a:pt x="0" y="0"/>
                </a:moveTo>
                <a:lnTo>
                  <a:pt x="2487634" y="0"/>
                </a:lnTo>
                <a:lnTo>
                  <a:pt x="2487634" y="2487634"/>
                </a:lnTo>
                <a:lnTo>
                  <a:pt x="0" y="248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18845" y="7086600"/>
            <a:ext cx="2250310" cy="29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b="true" sz="217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Fall-related injuries are expensive: hospital visits, emergency care, surgeries (especially hip fractures or head injuries)</a:t>
            </a:r>
          </a:p>
        </p:txBody>
      </p:sp>
      <p:sp>
        <p:nvSpPr>
          <p:cNvPr name="TextBox 7" id="7"/>
          <p:cNvSpPr txBox="true"/>
          <p:nvPr/>
        </p:nvSpPr>
        <p:spPr>
          <a:xfrm rot="-589118">
            <a:off x="7588140" y="4270032"/>
            <a:ext cx="5519431" cy="218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sz="2098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Early detection + verification (so false alarms are filtered) means faster help, less time lying alone after a fall — which can reduce complications (hypothermia, dehydration, further injuries).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562482">
            <a:off x="10712349" y="7850242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8" y="0"/>
                </a:lnTo>
                <a:lnTo>
                  <a:pt x="515578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614401">
            <a:off x="16101854" y="2523641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96866">
            <a:off x="10633841" y="3171915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06311" y="2005513"/>
            <a:ext cx="2576017" cy="76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b="true" sz="2494" spc="-87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Will My grandma be Okay?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70826" y="279687"/>
            <a:ext cx="3821224" cy="7295893"/>
          </a:xfrm>
          <a:custGeom>
            <a:avLst/>
            <a:gdLst/>
            <a:ahLst/>
            <a:cxnLst/>
            <a:rect r="r" b="b" t="t" l="l"/>
            <a:pathLst>
              <a:path h="7295893" w="3821224">
                <a:moveTo>
                  <a:pt x="0" y="0"/>
                </a:moveTo>
                <a:lnTo>
                  <a:pt x="3821224" y="0"/>
                </a:lnTo>
                <a:lnTo>
                  <a:pt x="3821224" y="7295893"/>
                </a:lnTo>
                <a:lnTo>
                  <a:pt x="0" y="7295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24166" y="619326"/>
            <a:ext cx="3801548" cy="3801548"/>
          </a:xfrm>
          <a:custGeom>
            <a:avLst/>
            <a:gdLst/>
            <a:ahLst/>
            <a:cxnLst/>
            <a:rect r="r" b="b" t="t" l="l"/>
            <a:pathLst>
              <a:path h="3801548" w="3801548">
                <a:moveTo>
                  <a:pt x="0" y="0"/>
                </a:moveTo>
                <a:lnTo>
                  <a:pt x="3801548" y="0"/>
                </a:lnTo>
                <a:lnTo>
                  <a:pt x="3801548" y="3801548"/>
                </a:lnTo>
                <a:lnTo>
                  <a:pt x="0" y="3801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96866">
            <a:off x="5083893" y="1622401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09586">
            <a:off x="6690236" y="4735868"/>
            <a:ext cx="2477323" cy="815265"/>
          </a:xfrm>
          <a:custGeom>
            <a:avLst/>
            <a:gdLst/>
            <a:ahLst/>
            <a:cxnLst/>
            <a:rect r="r" b="b" t="t" l="l"/>
            <a:pathLst>
              <a:path h="815265" w="2477323">
                <a:moveTo>
                  <a:pt x="0" y="0"/>
                </a:moveTo>
                <a:lnTo>
                  <a:pt x="2477323" y="0"/>
                </a:lnTo>
                <a:lnTo>
                  <a:pt x="2477323" y="815264"/>
                </a:lnTo>
                <a:lnTo>
                  <a:pt x="0" y="815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855" y="5735866"/>
            <a:ext cx="10712621" cy="299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23"/>
              </a:lnSpc>
            </a:pPr>
            <a:r>
              <a:rPr lang="en-US" sz="12722" spc="-699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Why It’s Important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912" y="2295782"/>
            <a:ext cx="482938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Falls are the second leading cause of unintentional injury deaths worldwide. </a:t>
            </a:r>
            <a:r>
              <a:rPr lang="en-US" b="true" sz="2199" spc="-76" u="sng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  <a:hlinkClick r:id="rId9" tooltip="https://www.who.int/news-room/fact-sheets/detail/falls?utm_source=chatgpt.com"/>
              </a:rPr>
              <a:t>World Health Organization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Each year there are about 37.3 million falls globally that require medical attention.</a:t>
            </a:r>
          </a:p>
          <a:p>
            <a:pPr algn="l">
              <a:lnSpc>
                <a:spcPts val="26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839509" y="1305239"/>
            <a:ext cx="3170862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 the U.S., more than 14 million older adults (65+) report falling every year. </a:t>
            </a:r>
            <a:r>
              <a:rPr lang="en-US" b="true" sz="2199" spc="-76" u="sng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  <a:hlinkClick r:id="rId10" tooltip="https://www.cdc.gov/falls/data-research/index.html?utm_source=chatgpt.com"/>
              </a:rPr>
              <a:t>CDC+1</a:t>
            </a:r>
          </a:p>
          <a:p>
            <a:pPr algn="ctr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Around 1 in 4 older adults fall each year</a:t>
            </a:r>
          </a:p>
          <a:p>
            <a:pPr algn="ctr">
              <a:lnSpc>
                <a:spcPts val="26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-589118">
            <a:off x="14411613" y="821592"/>
            <a:ext cx="3062519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About 71.6% of falls that require emergency room treatment happen indoors, and of those, ~79.2% are at home.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897587">
            <a:off x="16022493" y="4388200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05823">
            <a:off x="2742300" y="1563873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371307">
            <a:off x="16434679" y="6139428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41434" y="7960858"/>
            <a:ext cx="4009374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Even when falls don’t cause major injury, they often restrict activities afterward, either because of pain, fear of falling again, or because mobility is reduced.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8084" y="9131439"/>
            <a:ext cx="715890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199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Most falls happen indoors at home    exactly where Guardian Sense would operate. So the device is addressing the prime location of risk.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036" y="3163090"/>
            <a:ext cx="4580356" cy="5535173"/>
          </a:xfrm>
          <a:custGeom>
            <a:avLst/>
            <a:gdLst/>
            <a:ahLst/>
            <a:cxnLst/>
            <a:rect r="r" b="b" t="t" l="l"/>
            <a:pathLst>
              <a:path h="5535173" w="4580356">
                <a:moveTo>
                  <a:pt x="0" y="0"/>
                </a:moveTo>
                <a:lnTo>
                  <a:pt x="4580355" y="0"/>
                </a:lnTo>
                <a:lnTo>
                  <a:pt x="4580355" y="5535173"/>
                </a:lnTo>
                <a:lnTo>
                  <a:pt x="0" y="5535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276664">
            <a:off x="2882667" y="853749"/>
            <a:ext cx="2430873" cy="2139168"/>
          </a:xfrm>
          <a:custGeom>
            <a:avLst/>
            <a:gdLst/>
            <a:ahLst/>
            <a:cxnLst/>
            <a:rect r="r" b="b" t="t" l="l"/>
            <a:pathLst>
              <a:path h="2139168" w="2430873">
                <a:moveTo>
                  <a:pt x="0" y="0"/>
                </a:moveTo>
                <a:lnTo>
                  <a:pt x="2430874" y="0"/>
                </a:lnTo>
                <a:lnTo>
                  <a:pt x="2430874" y="2139169"/>
                </a:lnTo>
                <a:lnTo>
                  <a:pt x="0" y="2139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7587">
            <a:off x="1360051" y="1583328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3" y="0"/>
                </a:lnTo>
                <a:lnTo>
                  <a:pt x="672593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71307">
            <a:off x="2832397" y="9015978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32942">
            <a:off x="1104734" y="1043652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46982" y="2335225"/>
            <a:ext cx="13316051" cy="7574620"/>
          </a:xfrm>
          <a:custGeom>
            <a:avLst/>
            <a:gdLst/>
            <a:ahLst/>
            <a:cxnLst/>
            <a:rect r="r" b="b" t="t" l="l"/>
            <a:pathLst>
              <a:path h="7574620" w="13316051">
                <a:moveTo>
                  <a:pt x="0" y="0"/>
                </a:moveTo>
                <a:lnTo>
                  <a:pt x="13316051" y="0"/>
                </a:lnTo>
                <a:lnTo>
                  <a:pt x="13316051" y="7574620"/>
                </a:lnTo>
                <a:lnTo>
                  <a:pt x="0" y="7574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377" t="-3976" r="-274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46982" y="922888"/>
            <a:ext cx="6751820" cy="77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89"/>
              </a:lnSpc>
            </a:pPr>
            <a:r>
              <a:rPr lang="en-US" sz="6280" spc="-345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How it Works</a:t>
            </a:r>
          </a:p>
        </p:txBody>
      </p:sp>
      <p:sp>
        <p:nvSpPr>
          <p:cNvPr name="TextBox 9" id="9"/>
          <p:cNvSpPr txBox="true"/>
          <p:nvPr/>
        </p:nvSpPr>
        <p:spPr>
          <a:xfrm rot="-589118">
            <a:off x="12282451" y="124086"/>
            <a:ext cx="3039501" cy="196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  <a:spcBef>
                <a:spcPct val="0"/>
              </a:spcBef>
            </a:pPr>
            <a:r>
              <a:rPr lang="en-US" sz="2815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Because every elder deserves a safer tomorrow.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2106" y="4614137"/>
            <a:ext cx="2295548" cy="1058726"/>
            <a:chOff x="0" y="0"/>
            <a:chExt cx="604589" cy="278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4589" cy="278841"/>
            </a:xfrm>
            <a:custGeom>
              <a:avLst/>
              <a:gdLst/>
              <a:ahLst/>
              <a:cxnLst/>
              <a:rect r="r" b="b" t="t" l="l"/>
              <a:pathLst>
                <a:path h="278841" w="604589">
                  <a:moveTo>
                    <a:pt x="139421" y="0"/>
                  </a:moveTo>
                  <a:lnTo>
                    <a:pt x="465168" y="0"/>
                  </a:lnTo>
                  <a:cubicBezTo>
                    <a:pt x="542168" y="0"/>
                    <a:pt x="604589" y="62421"/>
                    <a:pt x="604589" y="139421"/>
                  </a:cubicBezTo>
                  <a:lnTo>
                    <a:pt x="604589" y="139421"/>
                  </a:lnTo>
                  <a:cubicBezTo>
                    <a:pt x="604589" y="216421"/>
                    <a:pt x="542168" y="278841"/>
                    <a:pt x="465168" y="278841"/>
                  </a:cubicBezTo>
                  <a:lnTo>
                    <a:pt x="139421" y="278841"/>
                  </a:lnTo>
                  <a:cubicBezTo>
                    <a:pt x="62421" y="278841"/>
                    <a:pt x="0" y="216421"/>
                    <a:pt x="0" y="139421"/>
                  </a:cubicBezTo>
                  <a:lnTo>
                    <a:pt x="0" y="139421"/>
                  </a:lnTo>
                  <a:cubicBezTo>
                    <a:pt x="0" y="62421"/>
                    <a:pt x="62421" y="0"/>
                    <a:pt x="139421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604589" cy="2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08954" y="4614137"/>
            <a:ext cx="3511022" cy="1058726"/>
            <a:chOff x="0" y="0"/>
            <a:chExt cx="924714" cy="2788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4714" cy="278841"/>
            </a:xfrm>
            <a:custGeom>
              <a:avLst/>
              <a:gdLst/>
              <a:ahLst/>
              <a:cxnLst/>
              <a:rect r="r" b="b" t="t" l="l"/>
              <a:pathLst>
                <a:path h="278841" w="924714">
                  <a:moveTo>
                    <a:pt x="112457" y="0"/>
                  </a:moveTo>
                  <a:lnTo>
                    <a:pt x="812257" y="0"/>
                  </a:lnTo>
                  <a:cubicBezTo>
                    <a:pt x="874365" y="0"/>
                    <a:pt x="924714" y="50349"/>
                    <a:pt x="924714" y="112457"/>
                  </a:cubicBezTo>
                  <a:lnTo>
                    <a:pt x="924714" y="166385"/>
                  </a:lnTo>
                  <a:cubicBezTo>
                    <a:pt x="924714" y="196210"/>
                    <a:pt x="912865" y="224814"/>
                    <a:pt x="891776" y="245903"/>
                  </a:cubicBezTo>
                  <a:cubicBezTo>
                    <a:pt x="870686" y="266993"/>
                    <a:pt x="842082" y="278841"/>
                    <a:pt x="812257" y="278841"/>
                  </a:cubicBezTo>
                  <a:lnTo>
                    <a:pt x="112457" y="278841"/>
                  </a:lnTo>
                  <a:cubicBezTo>
                    <a:pt x="82631" y="278841"/>
                    <a:pt x="54028" y="266993"/>
                    <a:pt x="32938" y="245903"/>
                  </a:cubicBezTo>
                  <a:cubicBezTo>
                    <a:pt x="11848" y="224814"/>
                    <a:pt x="0" y="196210"/>
                    <a:pt x="0" y="166385"/>
                  </a:cubicBezTo>
                  <a:lnTo>
                    <a:pt x="0" y="112457"/>
                  </a:lnTo>
                  <a:cubicBezTo>
                    <a:pt x="0" y="82631"/>
                    <a:pt x="11848" y="54028"/>
                    <a:pt x="32938" y="32938"/>
                  </a:cubicBezTo>
                  <a:cubicBezTo>
                    <a:pt x="54028" y="11848"/>
                    <a:pt x="82631" y="0"/>
                    <a:pt x="112457" y="0"/>
                  </a:cubicBezTo>
                  <a:close/>
                </a:path>
              </a:pathLst>
            </a:custGeom>
            <a:solidFill>
              <a:srgbClr val="32396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924714" cy="2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9880" y="6206263"/>
            <a:ext cx="2405473" cy="1058726"/>
            <a:chOff x="0" y="0"/>
            <a:chExt cx="633540" cy="278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3540" cy="278841"/>
            </a:xfrm>
            <a:custGeom>
              <a:avLst/>
              <a:gdLst/>
              <a:ahLst/>
              <a:cxnLst/>
              <a:rect r="r" b="b" t="t" l="l"/>
              <a:pathLst>
                <a:path h="278841" w="633540">
                  <a:moveTo>
                    <a:pt x="139421" y="0"/>
                  </a:moveTo>
                  <a:lnTo>
                    <a:pt x="494120" y="0"/>
                  </a:lnTo>
                  <a:cubicBezTo>
                    <a:pt x="571119" y="0"/>
                    <a:pt x="633540" y="62421"/>
                    <a:pt x="633540" y="139421"/>
                  </a:cubicBezTo>
                  <a:lnTo>
                    <a:pt x="633540" y="139421"/>
                  </a:lnTo>
                  <a:cubicBezTo>
                    <a:pt x="633540" y="216421"/>
                    <a:pt x="571119" y="278841"/>
                    <a:pt x="494120" y="278841"/>
                  </a:cubicBezTo>
                  <a:lnTo>
                    <a:pt x="139421" y="278841"/>
                  </a:lnTo>
                  <a:cubicBezTo>
                    <a:pt x="62421" y="278841"/>
                    <a:pt x="0" y="216421"/>
                    <a:pt x="0" y="139421"/>
                  </a:cubicBezTo>
                  <a:lnTo>
                    <a:pt x="0" y="139421"/>
                  </a:lnTo>
                  <a:cubicBezTo>
                    <a:pt x="0" y="62421"/>
                    <a:pt x="62421" y="0"/>
                    <a:pt x="139421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633540" cy="2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68544" y="6206263"/>
            <a:ext cx="3817361" cy="1058726"/>
            <a:chOff x="0" y="0"/>
            <a:chExt cx="1005395" cy="2788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5395" cy="278841"/>
            </a:xfrm>
            <a:custGeom>
              <a:avLst/>
              <a:gdLst/>
              <a:ahLst/>
              <a:cxnLst/>
              <a:rect r="r" b="b" t="t" l="l"/>
              <a:pathLst>
                <a:path h="278841" w="1005395">
                  <a:moveTo>
                    <a:pt x="103432" y="0"/>
                  </a:moveTo>
                  <a:lnTo>
                    <a:pt x="901963" y="0"/>
                  </a:lnTo>
                  <a:cubicBezTo>
                    <a:pt x="929395" y="0"/>
                    <a:pt x="955704" y="10897"/>
                    <a:pt x="975101" y="30295"/>
                  </a:cubicBezTo>
                  <a:cubicBezTo>
                    <a:pt x="994498" y="49692"/>
                    <a:pt x="1005395" y="76000"/>
                    <a:pt x="1005395" y="103432"/>
                  </a:cubicBezTo>
                  <a:lnTo>
                    <a:pt x="1005395" y="175409"/>
                  </a:lnTo>
                  <a:cubicBezTo>
                    <a:pt x="1005395" y="202841"/>
                    <a:pt x="994498" y="229149"/>
                    <a:pt x="975101" y="248547"/>
                  </a:cubicBezTo>
                  <a:cubicBezTo>
                    <a:pt x="955704" y="267944"/>
                    <a:pt x="929395" y="278841"/>
                    <a:pt x="901963" y="278841"/>
                  </a:cubicBezTo>
                  <a:lnTo>
                    <a:pt x="103432" y="278841"/>
                  </a:lnTo>
                  <a:cubicBezTo>
                    <a:pt x="76000" y="278841"/>
                    <a:pt x="49692" y="267944"/>
                    <a:pt x="30295" y="248547"/>
                  </a:cubicBezTo>
                  <a:cubicBezTo>
                    <a:pt x="10897" y="229149"/>
                    <a:pt x="0" y="202841"/>
                    <a:pt x="0" y="175409"/>
                  </a:cubicBezTo>
                  <a:lnTo>
                    <a:pt x="0" y="103432"/>
                  </a:lnTo>
                  <a:cubicBezTo>
                    <a:pt x="0" y="76000"/>
                    <a:pt x="10897" y="49692"/>
                    <a:pt x="30295" y="30295"/>
                  </a:cubicBezTo>
                  <a:cubicBezTo>
                    <a:pt x="49692" y="10897"/>
                    <a:pt x="76000" y="0"/>
                    <a:pt x="103432" y="0"/>
                  </a:cubicBezTo>
                  <a:close/>
                </a:path>
              </a:pathLst>
            </a:custGeom>
            <a:solidFill>
              <a:srgbClr val="32396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05395" cy="27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-1774618">
            <a:off x="7353140" y="2934722"/>
            <a:ext cx="1595245" cy="2226865"/>
          </a:xfrm>
          <a:custGeom>
            <a:avLst/>
            <a:gdLst/>
            <a:ahLst/>
            <a:cxnLst/>
            <a:rect r="r" b="b" t="t" l="l"/>
            <a:pathLst>
              <a:path h="2226865" w="1595245">
                <a:moveTo>
                  <a:pt x="1595245" y="0"/>
                </a:moveTo>
                <a:lnTo>
                  <a:pt x="0" y="0"/>
                </a:lnTo>
                <a:lnTo>
                  <a:pt x="0" y="2226865"/>
                </a:lnTo>
                <a:lnTo>
                  <a:pt x="1595245" y="2226865"/>
                </a:lnTo>
                <a:lnTo>
                  <a:pt x="15952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97587">
            <a:off x="15857335" y="3992187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3" y="0"/>
                </a:lnTo>
                <a:lnTo>
                  <a:pt x="672593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202869">
            <a:off x="9819068" y="3636488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3920967">
            <a:off x="16673752" y="5628576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515579" y="0"/>
                </a:moveTo>
                <a:lnTo>
                  <a:pt x="0" y="0"/>
                </a:lnTo>
                <a:lnTo>
                  <a:pt x="0" y="484644"/>
                </a:lnTo>
                <a:lnTo>
                  <a:pt x="515579" y="484644"/>
                </a:lnTo>
                <a:lnTo>
                  <a:pt x="5155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02828" y="1028700"/>
            <a:ext cx="5628714" cy="2663506"/>
          </a:xfrm>
          <a:custGeom>
            <a:avLst/>
            <a:gdLst/>
            <a:ahLst/>
            <a:cxnLst/>
            <a:rect r="r" b="b" t="t" l="l"/>
            <a:pathLst>
              <a:path h="2663506" w="5628714">
                <a:moveTo>
                  <a:pt x="0" y="0"/>
                </a:moveTo>
                <a:lnTo>
                  <a:pt x="5628714" y="0"/>
                </a:lnTo>
                <a:lnTo>
                  <a:pt x="5628714" y="2663506"/>
                </a:lnTo>
                <a:lnTo>
                  <a:pt x="0" y="2663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65706" y="4605219"/>
            <a:ext cx="4104063" cy="2531357"/>
          </a:xfrm>
          <a:custGeom>
            <a:avLst/>
            <a:gdLst/>
            <a:ahLst/>
            <a:cxnLst/>
            <a:rect r="r" b="b" t="t" l="l"/>
            <a:pathLst>
              <a:path h="2531357" w="4104063">
                <a:moveTo>
                  <a:pt x="0" y="0"/>
                </a:moveTo>
                <a:lnTo>
                  <a:pt x="4104064" y="0"/>
                </a:lnTo>
                <a:lnTo>
                  <a:pt x="4104064" y="2531357"/>
                </a:lnTo>
                <a:lnTo>
                  <a:pt x="0" y="25313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986351"/>
            <a:ext cx="12512318" cy="143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8"/>
              </a:lnSpc>
            </a:pPr>
            <a:r>
              <a:rPr lang="en-US" sz="11639" spc="-640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Tech StacK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4824" y="4876800"/>
            <a:ext cx="191011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Hardware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21436" y="4876800"/>
            <a:ext cx="308605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F2F0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Xiao ESP32-S3 Sense, RGB LED, LCD1602,   sensor.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54095" y="4480787"/>
            <a:ext cx="10207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F2F0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57561" y="6468926"/>
            <a:ext cx="191011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Communication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34195" y="6468926"/>
            <a:ext cx="308605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F2F0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Telegram Bot API.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70927" y="3888335"/>
            <a:ext cx="4140181" cy="34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b="true" sz="2414" spc="-84">
                <a:solidFill>
                  <a:srgbClr val="FF3131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Kaggle Dataset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65706" y="7336601"/>
            <a:ext cx="4140181" cy="70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b="true" sz="2414" spc="-84">
                <a:solidFill>
                  <a:srgbClr val="FF3131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Classification of Our ML model In Edge Impulse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84984"/>
            <a:ext cx="5360584" cy="1799346"/>
            <a:chOff x="0" y="0"/>
            <a:chExt cx="1411841" cy="4739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1841" cy="473902"/>
            </a:xfrm>
            <a:custGeom>
              <a:avLst/>
              <a:gdLst/>
              <a:ahLst/>
              <a:cxnLst/>
              <a:rect r="r" b="b" t="t" l="l"/>
              <a:pathLst>
                <a:path h="473902" w="1411841">
                  <a:moveTo>
                    <a:pt x="73656" y="0"/>
                  </a:moveTo>
                  <a:lnTo>
                    <a:pt x="1338185" y="0"/>
                  </a:lnTo>
                  <a:cubicBezTo>
                    <a:pt x="1378864" y="0"/>
                    <a:pt x="1411841" y="32977"/>
                    <a:pt x="1411841" y="73656"/>
                  </a:cubicBezTo>
                  <a:lnTo>
                    <a:pt x="1411841" y="400246"/>
                  </a:lnTo>
                  <a:cubicBezTo>
                    <a:pt x="1411841" y="440925"/>
                    <a:pt x="1378864" y="473902"/>
                    <a:pt x="1338185" y="473902"/>
                  </a:cubicBezTo>
                  <a:lnTo>
                    <a:pt x="73656" y="473902"/>
                  </a:lnTo>
                  <a:cubicBezTo>
                    <a:pt x="32977" y="473902"/>
                    <a:pt x="0" y="440925"/>
                    <a:pt x="0" y="400246"/>
                  </a:cubicBezTo>
                  <a:lnTo>
                    <a:pt x="0" y="73656"/>
                  </a:lnTo>
                  <a:cubicBezTo>
                    <a:pt x="0" y="32977"/>
                    <a:pt x="32977" y="0"/>
                    <a:pt x="73656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11841" cy="473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534541"/>
            <a:ext cx="6299390" cy="1879283"/>
            <a:chOff x="0" y="0"/>
            <a:chExt cx="1659099" cy="494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9099" cy="494955"/>
            </a:xfrm>
            <a:custGeom>
              <a:avLst/>
              <a:gdLst/>
              <a:ahLst/>
              <a:cxnLst/>
              <a:rect r="r" b="b" t="t" l="l"/>
              <a:pathLst>
                <a:path h="494955" w="1659099">
                  <a:moveTo>
                    <a:pt x="62679" y="0"/>
                  </a:moveTo>
                  <a:lnTo>
                    <a:pt x="1596420" y="0"/>
                  </a:lnTo>
                  <a:cubicBezTo>
                    <a:pt x="1631036" y="0"/>
                    <a:pt x="1659099" y="28062"/>
                    <a:pt x="1659099" y="62679"/>
                  </a:cubicBezTo>
                  <a:lnTo>
                    <a:pt x="1659099" y="432276"/>
                  </a:lnTo>
                  <a:cubicBezTo>
                    <a:pt x="1659099" y="448900"/>
                    <a:pt x="1652495" y="464842"/>
                    <a:pt x="1640740" y="476597"/>
                  </a:cubicBezTo>
                  <a:cubicBezTo>
                    <a:pt x="1628986" y="488352"/>
                    <a:pt x="1613043" y="494955"/>
                    <a:pt x="1596420" y="494955"/>
                  </a:cubicBezTo>
                  <a:lnTo>
                    <a:pt x="62679" y="494955"/>
                  </a:lnTo>
                  <a:cubicBezTo>
                    <a:pt x="46055" y="494955"/>
                    <a:pt x="30113" y="488352"/>
                    <a:pt x="18358" y="476597"/>
                  </a:cubicBezTo>
                  <a:cubicBezTo>
                    <a:pt x="6604" y="464842"/>
                    <a:pt x="0" y="448900"/>
                    <a:pt x="0" y="432276"/>
                  </a:cubicBezTo>
                  <a:lnTo>
                    <a:pt x="0" y="62679"/>
                  </a:lnTo>
                  <a:cubicBezTo>
                    <a:pt x="0" y="46055"/>
                    <a:pt x="6604" y="30113"/>
                    <a:pt x="18358" y="18358"/>
                  </a:cubicBezTo>
                  <a:cubicBezTo>
                    <a:pt x="30113" y="6604"/>
                    <a:pt x="46055" y="0"/>
                    <a:pt x="62679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59099" cy="494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1534">
            <a:off x="9124953" y="5126909"/>
            <a:ext cx="2477323" cy="815265"/>
          </a:xfrm>
          <a:custGeom>
            <a:avLst/>
            <a:gdLst/>
            <a:ahLst/>
            <a:cxnLst/>
            <a:rect r="r" b="b" t="t" l="l"/>
            <a:pathLst>
              <a:path h="815265" w="2477323">
                <a:moveTo>
                  <a:pt x="0" y="0"/>
                </a:moveTo>
                <a:lnTo>
                  <a:pt x="2477323" y="0"/>
                </a:lnTo>
                <a:lnTo>
                  <a:pt x="2477323" y="815264"/>
                </a:lnTo>
                <a:lnTo>
                  <a:pt x="0" y="815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8371"/>
            <a:ext cx="7294675" cy="350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35"/>
              </a:lnSpc>
            </a:pPr>
            <a:r>
              <a:rPr lang="en-US" sz="10039" spc="-552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Business Model / Use Case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5365" y="7907706"/>
            <a:ext cx="4797998" cy="93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b="true" sz="2114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Scalability: Easily deployable in households, nursing homes, or hospitals.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136" y="5755719"/>
            <a:ext cx="6320953" cy="139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b="true" sz="1878" spc="-6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Monetization:</a:t>
            </a:r>
          </a:p>
          <a:p>
            <a:pPr algn="ctr" marL="405497" indent="-202748" lvl="1">
              <a:lnSpc>
                <a:spcPts val="2253"/>
              </a:lnSpc>
              <a:buFont typeface="Arial"/>
              <a:buChar char="•"/>
            </a:pPr>
            <a:r>
              <a:rPr lang="en-US" b="true" sz="1878" spc="-6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Affordable hardware kit (~$20–30) for households.</a:t>
            </a:r>
          </a:p>
          <a:p>
            <a:pPr algn="ctr" marL="405497" indent="-202748" lvl="1">
              <a:lnSpc>
                <a:spcPts val="2253"/>
              </a:lnSpc>
              <a:buFont typeface="Arial"/>
              <a:buChar char="•"/>
            </a:pPr>
            <a:r>
              <a:rPr lang="en-US" b="true" sz="1878" spc="-6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Subscription for advanced caregiver dashboard &amp; analytics</a:t>
            </a:r>
          </a:p>
          <a:p>
            <a:pPr algn="ctr">
              <a:lnSpc>
                <a:spcPts val="225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-589118">
            <a:off x="6756412" y="3389057"/>
            <a:ext cx="3964576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Target Audience: Elderly care homes, individual households, hospitals, caregivers.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97587">
            <a:off x="8317445" y="1671174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03018">
            <a:off x="5825574" y="4584859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5220318">
            <a:off x="12816502" y="2865923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515579" y="0"/>
                </a:moveTo>
                <a:lnTo>
                  <a:pt x="0" y="0"/>
                </a:lnTo>
                <a:lnTo>
                  <a:pt x="0" y="484644"/>
                </a:lnTo>
                <a:lnTo>
                  <a:pt x="515579" y="484644"/>
                </a:lnTo>
                <a:lnTo>
                  <a:pt x="5155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65764" y="8385774"/>
            <a:ext cx="7041745" cy="109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b="true" sz="2471" spc="-8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Real-World Impact: Saves lives by reducing emergency response time and providing peace of mind for families.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56727" y="1278810"/>
            <a:ext cx="7041745" cy="73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b="true" sz="2471" spc="-8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Valued at ~ USD 1.25B–1.41B in 2024; expected to reach USD 4.18B by 2034. CAGR ~ 12–13%.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1880" y="662515"/>
            <a:ext cx="7041745" cy="36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b="true" sz="2471" spc="-8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Smart Fall Detection Devices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46569" y="3625992"/>
            <a:ext cx="5694703" cy="420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8"/>
              </a:lnSpc>
            </a:pPr>
            <a:r>
              <a:rPr lang="en-US" sz="1998" spc="-69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Elderly Living Alone</a:t>
            </a:r>
          </a:p>
          <a:p>
            <a:pPr algn="l" marL="863030" indent="-287677" lvl="2">
              <a:lnSpc>
                <a:spcPts val="2398"/>
              </a:lnSpc>
              <a:buFont typeface="Arial"/>
              <a:buChar char="⚬"/>
            </a:pPr>
            <a:r>
              <a:rPr lang="en-US" b="true" sz="1998" spc="-69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Seniors who are independent but at high risk of falls.</a:t>
            </a:r>
          </a:p>
          <a:p>
            <a:pPr algn="l">
              <a:lnSpc>
                <a:spcPts val="2398"/>
              </a:lnSpc>
            </a:pPr>
            <a:r>
              <a:rPr lang="en-US" sz="1998" spc="-69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Care Homes &amp; Nursing Facilities</a:t>
            </a:r>
          </a:p>
          <a:p>
            <a:pPr algn="l" marL="863030" indent="-287677" lvl="2">
              <a:lnSpc>
                <a:spcPts val="2398"/>
              </a:lnSpc>
              <a:buFont typeface="Arial"/>
              <a:buChar char="⚬"/>
            </a:pPr>
            <a:r>
              <a:rPr lang="en-US" b="true" sz="1998" spc="-69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Institutions with many elderly residents.</a:t>
            </a:r>
          </a:p>
          <a:p>
            <a:pPr algn="l">
              <a:lnSpc>
                <a:spcPts val="2398"/>
              </a:lnSpc>
            </a:pPr>
            <a:r>
              <a:rPr lang="en-US" sz="1998" spc="-69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Hospitals &amp; Rehabilitation Centers</a:t>
            </a:r>
          </a:p>
          <a:p>
            <a:pPr algn="l" marL="863030" indent="-287677" lvl="2">
              <a:lnSpc>
                <a:spcPts val="2398"/>
              </a:lnSpc>
              <a:buFont typeface="Arial"/>
              <a:buChar char="⚬"/>
            </a:pPr>
            <a:r>
              <a:rPr lang="en-US" b="true" sz="1998" spc="-69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Patients recovering from surgery, stroke, or mobility issues.</a:t>
            </a:r>
          </a:p>
          <a:p>
            <a:pPr algn="l">
              <a:lnSpc>
                <a:spcPts val="2398"/>
              </a:lnSpc>
            </a:pPr>
            <a:r>
              <a:rPr lang="en-US" sz="1998" spc="-69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Disabled / Mobility-Impaired Individuals</a:t>
            </a:r>
          </a:p>
          <a:p>
            <a:pPr algn="l" marL="863030" indent="-287677" lvl="2">
              <a:lnSpc>
                <a:spcPts val="2398"/>
              </a:lnSpc>
              <a:buFont typeface="Arial"/>
              <a:buChar char="⚬"/>
            </a:pPr>
            <a:r>
              <a:rPr lang="en-US" b="true" sz="1998" spc="-69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People with physical disabilities or chronic conditions.</a:t>
            </a:r>
          </a:p>
          <a:p>
            <a:pPr algn="l">
              <a:lnSpc>
                <a:spcPts val="2398"/>
              </a:lnSpc>
            </a:pPr>
            <a:r>
              <a:rPr lang="en-US" sz="1998" spc="-69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Families &amp; Caregivers</a:t>
            </a:r>
          </a:p>
          <a:p>
            <a:pPr algn="l" marL="863030" indent="-287677" lvl="2">
              <a:lnSpc>
                <a:spcPts val="2398"/>
              </a:lnSpc>
              <a:buFont typeface="Arial"/>
              <a:buChar char="⚬"/>
            </a:pPr>
            <a:r>
              <a:rPr lang="en-US" b="true" sz="1998" spc="-69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Immediate notification via Telegram ensures faster action.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60819" y="2893622"/>
            <a:ext cx="7041745" cy="73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5"/>
              </a:lnSpc>
            </a:pPr>
            <a:r>
              <a:rPr lang="en-US" b="true" sz="2471" spc="-8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Target People</a:t>
            </a:r>
          </a:p>
          <a:p>
            <a:pPr algn="ctr">
              <a:lnSpc>
                <a:spcPts val="296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1641"/>
            <a:ext cx="4362083" cy="8328559"/>
          </a:xfrm>
          <a:custGeom>
            <a:avLst/>
            <a:gdLst/>
            <a:ahLst/>
            <a:cxnLst/>
            <a:rect r="r" b="b" t="t" l="l"/>
            <a:pathLst>
              <a:path h="8328559" w="4362083">
                <a:moveTo>
                  <a:pt x="0" y="0"/>
                </a:moveTo>
                <a:lnTo>
                  <a:pt x="4362083" y="0"/>
                </a:lnTo>
                <a:lnTo>
                  <a:pt x="4362083" y="8328559"/>
                </a:lnTo>
                <a:lnTo>
                  <a:pt x="0" y="832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80220" y="351347"/>
            <a:ext cx="9794795" cy="261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825"/>
              </a:lnSpc>
            </a:pPr>
            <a:r>
              <a:rPr lang="en-US" sz="11039" spc="-607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Proposed 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54063" y="1383986"/>
            <a:ext cx="5216040" cy="7756193"/>
          </a:xfrm>
          <a:custGeom>
            <a:avLst/>
            <a:gdLst/>
            <a:ahLst/>
            <a:cxnLst/>
            <a:rect r="r" b="b" t="t" l="l"/>
            <a:pathLst>
              <a:path h="7756193" w="5216040">
                <a:moveTo>
                  <a:pt x="0" y="0"/>
                </a:moveTo>
                <a:lnTo>
                  <a:pt x="5216040" y="0"/>
                </a:lnTo>
                <a:lnTo>
                  <a:pt x="5216040" y="7756193"/>
                </a:lnTo>
                <a:lnTo>
                  <a:pt x="0" y="775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20045" y="3385555"/>
            <a:ext cx="6168578" cy="6901445"/>
            <a:chOff x="0" y="0"/>
            <a:chExt cx="1624646" cy="1817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4646" cy="1817664"/>
            </a:xfrm>
            <a:custGeom>
              <a:avLst/>
              <a:gdLst/>
              <a:ahLst/>
              <a:cxnLst/>
              <a:rect r="r" b="b" t="t" l="l"/>
              <a:pathLst>
                <a:path h="1817664" w="1624646">
                  <a:moveTo>
                    <a:pt x="64008" y="0"/>
                  </a:moveTo>
                  <a:lnTo>
                    <a:pt x="1560638" y="0"/>
                  </a:lnTo>
                  <a:cubicBezTo>
                    <a:pt x="1595989" y="0"/>
                    <a:pt x="1624646" y="28657"/>
                    <a:pt x="1624646" y="64008"/>
                  </a:cubicBezTo>
                  <a:lnTo>
                    <a:pt x="1624646" y="1753657"/>
                  </a:lnTo>
                  <a:cubicBezTo>
                    <a:pt x="1624646" y="1789007"/>
                    <a:pt x="1595989" y="1817664"/>
                    <a:pt x="1560638" y="1817664"/>
                  </a:cubicBezTo>
                  <a:lnTo>
                    <a:pt x="64008" y="1817664"/>
                  </a:lnTo>
                  <a:cubicBezTo>
                    <a:pt x="47032" y="1817664"/>
                    <a:pt x="30751" y="1810921"/>
                    <a:pt x="18747" y="1798917"/>
                  </a:cubicBezTo>
                  <a:cubicBezTo>
                    <a:pt x="6744" y="1786913"/>
                    <a:pt x="0" y="1770632"/>
                    <a:pt x="0" y="1753657"/>
                  </a:cubicBezTo>
                  <a:lnTo>
                    <a:pt x="0" y="64008"/>
                  </a:lnTo>
                  <a:cubicBezTo>
                    <a:pt x="0" y="28657"/>
                    <a:pt x="28657" y="0"/>
                    <a:pt x="64008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24646" cy="1817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76678" y="6528964"/>
            <a:ext cx="4534645" cy="2729336"/>
            <a:chOff x="0" y="0"/>
            <a:chExt cx="1194310" cy="7188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4310" cy="718837"/>
            </a:xfrm>
            <a:custGeom>
              <a:avLst/>
              <a:gdLst/>
              <a:ahLst/>
              <a:cxnLst/>
              <a:rect r="r" b="b" t="t" l="l"/>
              <a:pathLst>
                <a:path h="718837" w="1194310">
                  <a:moveTo>
                    <a:pt x="87071" y="0"/>
                  </a:moveTo>
                  <a:lnTo>
                    <a:pt x="1107238" y="0"/>
                  </a:lnTo>
                  <a:cubicBezTo>
                    <a:pt x="1155327" y="0"/>
                    <a:pt x="1194310" y="38983"/>
                    <a:pt x="1194310" y="87071"/>
                  </a:cubicBezTo>
                  <a:lnTo>
                    <a:pt x="1194310" y="631766"/>
                  </a:lnTo>
                  <a:cubicBezTo>
                    <a:pt x="1194310" y="679854"/>
                    <a:pt x="1155327" y="718837"/>
                    <a:pt x="1107238" y="718837"/>
                  </a:cubicBezTo>
                  <a:lnTo>
                    <a:pt x="87071" y="718837"/>
                  </a:lnTo>
                  <a:cubicBezTo>
                    <a:pt x="38983" y="718837"/>
                    <a:pt x="0" y="679854"/>
                    <a:pt x="0" y="631766"/>
                  </a:cubicBezTo>
                  <a:lnTo>
                    <a:pt x="0" y="87071"/>
                  </a:lnTo>
                  <a:cubicBezTo>
                    <a:pt x="0" y="38983"/>
                    <a:pt x="38983" y="0"/>
                    <a:pt x="87071" y="0"/>
                  </a:cubicBezTo>
                  <a:close/>
                </a:path>
              </a:pathLst>
            </a:custGeom>
            <a:solidFill>
              <a:srgbClr val="DBD8E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194310" cy="718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284391">
            <a:off x="8818538" y="4192499"/>
            <a:ext cx="2430873" cy="2139168"/>
          </a:xfrm>
          <a:custGeom>
            <a:avLst/>
            <a:gdLst/>
            <a:ahLst/>
            <a:cxnLst/>
            <a:rect r="r" b="b" t="t" l="l"/>
            <a:pathLst>
              <a:path h="2139168" w="2430873">
                <a:moveTo>
                  <a:pt x="0" y="0"/>
                </a:moveTo>
                <a:lnTo>
                  <a:pt x="2430873" y="0"/>
                </a:lnTo>
                <a:lnTo>
                  <a:pt x="2430873" y="2139168"/>
                </a:lnTo>
                <a:lnTo>
                  <a:pt x="0" y="2139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62796" y="7086131"/>
            <a:ext cx="4348526" cy="141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b="true" sz="2382" spc="-83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“Every fall avoided is a life preserved — because in old age, every moment of safety is a gift of dignity.”</a:t>
            </a:r>
          </a:p>
        </p:txBody>
      </p:sp>
      <p:sp>
        <p:nvSpPr>
          <p:cNvPr name="TextBox 13" id="13"/>
          <p:cNvSpPr txBox="true"/>
          <p:nvPr/>
        </p:nvSpPr>
        <p:spPr>
          <a:xfrm rot="-589118">
            <a:off x="7814916" y="2019764"/>
            <a:ext cx="2839477" cy="69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sz="2054">
                <a:solidFill>
                  <a:srgbClr val="6F2E3A"/>
                </a:solidFill>
                <a:latin typeface="Beth Ellen"/>
                <a:ea typeface="Beth Ellen"/>
                <a:cs typeface="Beth Ellen"/>
                <a:sym typeface="Beth Ellen"/>
              </a:rPr>
              <a:t>With A two Step Verifiaction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401731">
            <a:off x="10334249" y="3246960"/>
            <a:ext cx="515579" cy="484644"/>
          </a:xfrm>
          <a:custGeom>
            <a:avLst/>
            <a:gdLst/>
            <a:ahLst/>
            <a:cxnLst/>
            <a:rect r="r" b="b" t="t" l="l"/>
            <a:pathLst>
              <a:path h="484644" w="515579">
                <a:moveTo>
                  <a:pt x="0" y="0"/>
                </a:moveTo>
                <a:lnTo>
                  <a:pt x="515579" y="0"/>
                </a:lnTo>
                <a:lnTo>
                  <a:pt x="515579" y="484644"/>
                </a:lnTo>
                <a:lnTo>
                  <a:pt x="0" y="48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71676" y="3498807"/>
            <a:ext cx="5888537" cy="698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3"/>
              </a:lnSpc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Guardian Sense:</a:t>
            </a:r>
          </a:p>
          <a:p>
            <a:pPr algn="just">
              <a:lnSpc>
                <a:spcPts val="2573"/>
              </a:lnSpc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A fall-detection and emergency alert system that instantly notifies caregivers via Telegram and visual indicators.</a:t>
            </a:r>
          </a:p>
          <a:p>
            <a:pPr algn="just">
              <a:lnSpc>
                <a:spcPts val="2573"/>
              </a:lnSpc>
            </a:pPr>
          </a:p>
          <a:p>
            <a:pPr algn="just">
              <a:lnSpc>
                <a:spcPts val="2573"/>
              </a:lnSpc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Key Features &amp; Functionality:</a:t>
            </a:r>
          </a:p>
          <a:p>
            <a:pPr algn="just" marL="463013" indent="-231507" lvl="1">
              <a:lnSpc>
                <a:spcPts val="2573"/>
              </a:lnSpc>
              <a:buFont typeface="Arial"/>
              <a:buChar char="•"/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Real-time fall detection using Xiao ESP32-S3 Sense (IMU + sensors).</a:t>
            </a:r>
          </a:p>
          <a:p>
            <a:pPr algn="just" marL="463013" indent="-231507" lvl="1">
              <a:lnSpc>
                <a:spcPts val="2573"/>
              </a:lnSpc>
              <a:buFont typeface="Arial"/>
              <a:buChar char="•"/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Immediate Telegram bot notification to guardians/caregivers.</a:t>
            </a:r>
          </a:p>
          <a:p>
            <a:pPr algn="just" marL="463013" indent="-231507" lvl="1">
              <a:lnSpc>
                <a:spcPts val="2573"/>
              </a:lnSpc>
              <a:buFont typeface="Arial"/>
              <a:buChar char="•"/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Local alert via RGB light (ambulance-style flashing).</a:t>
            </a:r>
          </a:p>
          <a:p>
            <a:pPr algn="just" marL="463013" indent="-231507" lvl="1">
              <a:lnSpc>
                <a:spcPts val="2573"/>
              </a:lnSpc>
              <a:buFont typeface="Arial"/>
              <a:buChar char="•"/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LCD status display for transparency and easy monitoring.</a:t>
            </a:r>
          </a:p>
          <a:p>
            <a:pPr algn="just" marL="463013" indent="-231507" lvl="1">
              <a:lnSpc>
                <a:spcPts val="2573"/>
              </a:lnSpc>
              <a:buFont typeface="Arial"/>
              <a:buChar char="•"/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Using  Custom ML model to verify the Model</a:t>
            </a:r>
          </a:p>
          <a:p>
            <a:pPr algn="just">
              <a:lnSpc>
                <a:spcPts val="2573"/>
              </a:lnSpc>
            </a:pPr>
          </a:p>
          <a:p>
            <a:pPr algn="just">
              <a:lnSpc>
                <a:spcPts val="2573"/>
              </a:lnSpc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Problem Solved:</a:t>
            </a:r>
          </a:p>
          <a:p>
            <a:pPr algn="just">
              <a:lnSpc>
                <a:spcPts val="2573"/>
              </a:lnSpc>
            </a:pPr>
            <a:r>
              <a:rPr lang="en-US" b="true" sz="2144" spc="-75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Provides timely alerts for elderly or patients in case of a fall, reducing response delay and preventing serious injury risks.</a:t>
            </a:r>
          </a:p>
          <a:p>
            <a:pPr algn="just">
              <a:lnSpc>
                <a:spcPts val="257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3732" y="5175963"/>
            <a:ext cx="6385634" cy="6218011"/>
          </a:xfrm>
          <a:custGeom>
            <a:avLst/>
            <a:gdLst/>
            <a:ahLst/>
            <a:cxnLst/>
            <a:rect r="r" b="b" t="t" l="l"/>
            <a:pathLst>
              <a:path h="6218011" w="6385634">
                <a:moveTo>
                  <a:pt x="0" y="0"/>
                </a:moveTo>
                <a:lnTo>
                  <a:pt x="6385634" y="0"/>
                </a:lnTo>
                <a:lnTo>
                  <a:pt x="6385634" y="6218012"/>
                </a:lnTo>
                <a:lnTo>
                  <a:pt x="0" y="6218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6592"/>
            <a:ext cx="9794795" cy="3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25"/>
              </a:lnSpc>
            </a:pPr>
            <a:r>
              <a:rPr lang="en-US" sz="11039" spc="-607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Conclusion &amp; Future Scope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760405" y="4014980"/>
            <a:ext cx="3383595" cy="3383595"/>
          </a:xfrm>
          <a:custGeom>
            <a:avLst/>
            <a:gdLst/>
            <a:ahLst/>
            <a:cxnLst/>
            <a:rect r="r" b="b" t="t" l="l"/>
            <a:pathLst>
              <a:path h="3383595" w="3383595">
                <a:moveTo>
                  <a:pt x="0" y="0"/>
                </a:moveTo>
                <a:lnTo>
                  <a:pt x="3383595" y="0"/>
                </a:lnTo>
                <a:lnTo>
                  <a:pt x="3383595" y="3383595"/>
                </a:lnTo>
                <a:lnTo>
                  <a:pt x="0" y="338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278237"/>
            <a:ext cx="3980063" cy="3980063"/>
          </a:xfrm>
          <a:custGeom>
            <a:avLst/>
            <a:gdLst/>
            <a:ahLst/>
            <a:cxnLst/>
            <a:rect r="r" b="b" t="t" l="l"/>
            <a:pathLst>
              <a:path h="3980063" w="3980063">
                <a:moveTo>
                  <a:pt x="0" y="0"/>
                </a:moveTo>
                <a:lnTo>
                  <a:pt x="3980063" y="0"/>
                </a:lnTo>
                <a:lnTo>
                  <a:pt x="3980063" y="3980063"/>
                </a:lnTo>
                <a:lnTo>
                  <a:pt x="0" y="3980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87093">
            <a:off x="16091051" y="3260405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95125">
            <a:off x="6015667" y="8087631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672594" y="0"/>
                </a:moveTo>
                <a:lnTo>
                  <a:pt x="0" y="0"/>
                </a:lnTo>
                <a:lnTo>
                  <a:pt x="0" y="680012"/>
                </a:lnTo>
                <a:lnTo>
                  <a:pt x="672594" y="680012"/>
                </a:lnTo>
                <a:lnTo>
                  <a:pt x="672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27688">
            <a:off x="819359" y="4960960"/>
            <a:ext cx="418683" cy="393562"/>
          </a:xfrm>
          <a:custGeom>
            <a:avLst/>
            <a:gdLst/>
            <a:ahLst/>
            <a:cxnLst/>
            <a:rect r="r" b="b" t="t" l="l"/>
            <a:pathLst>
              <a:path h="393562" w="418683">
                <a:moveTo>
                  <a:pt x="0" y="0"/>
                </a:moveTo>
                <a:lnTo>
                  <a:pt x="418682" y="0"/>
                </a:lnTo>
                <a:lnTo>
                  <a:pt x="418682" y="393562"/>
                </a:lnTo>
                <a:lnTo>
                  <a:pt x="0" y="393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432076">
            <a:off x="17167265" y="5804827"/>
            <a:ext cx="462152" cy="434423"/>
          </a:xfrm>
          <a:custGeom>
            <a:avLst/>
            <a:gdLst/>
            <a:ahLst/>
            <a:cxnLst/>
            <a:rect r="r" b="b" t="t" l="l"/>
            <a:pathLst>
              <a:path h="434423" w="462152">
                <a:moveTo>
                  <a:pt x="462152" y="0"/>
                </a:moveTo>
                <a:lnTo>
                  <a:pt x="0" y="0"/>
                </a:lnTo>
                <a:lnTo>
                  <a:pt x="0" y="434423"/>
                </a:lnTo>
                <a:lnTo>
                  <a:pt x="462152" y="434423"/>
                </a:lnTo>
                <a:lnTo>
                  <a:pt x="46215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59366" y="6626721"/>
            <a:ext cx="6497536" cy="3660279"/>
          </a:xfrm>
          <a:custGeom>
            <a:avLst/>
            <a:gdLst/>
            <a:ahLst/>
            <a:cxnLst/>
            <a:rect r="r" b="b" t="t" l="l"/>
            <a:pathLst>
              <a:path h="3660279" w="6497536">
                <a:moveTo>
                  <a:pt x="0" y="0"/>
                </a:moveTo>
                <a:lnTo>
                  <a:pt x="6497536" y="0"/>
                </a:lnTo>
                <a:lnTo>
                  <a:pt x="6497536" y="3660279"/>
                </a:lnTo>
                <a:lnTo>
                  <a:pt x="0" y="3660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38" t="-25722" r="-16368" b="-2441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09621" y="4181912"/>
            <a:ext cx="4805509" cy="234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2209" spc="-77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With Guardian Sense, even preventing 1 in 10 falls could safeguard tens of millions of lives worldwide, reducing hospitalizations, medical costs, and emotional trauma for families.</a:t>
            </a:r>
          </a:p>
          <a:p>
            <a:pPr algn="ctr">
              <a:lnSpc>
                <a:spcPts val="265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921586" y="4630452"/>
            <a:ext cx="3061234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 spc="-70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Current Status (Hackathon Build): Working prototype with fall detection, Telegram alerts, RGB emergency flashing, and LCD status screen.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7599" y="6150800"/>
            <a:ext cx="4034344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116" spc="-74" b="true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Future Improvements:</a:t>
            </a:r>
          </a:p>
          <a:p>
            <a:pPr algn="l" marL="456970" indent="-228485" lvl="1">
              <a:lnSpc>
                <a:spcPts val="2539"/>
              </a:lnSpc>
              <a:buFont typeface="Arial"/>
              <a:buChar char="•"/>
            </a:pPr>
            <a:r>
              <a:rPr lang="en-US" b="true" sz="2116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GPS integration for outdoor tracking.</a:t>
            </a:r>
          </a:p>
          <a:p>
            <a:pPr algn="l" marL="456970" indent="-228485" lvl="1">
              <a:lnSpc>
                <a:spcPts val="2539"/>
              </a:lnSpc>
              <a:buFont typeface="Arial"/>
              <a:buChar char="•"/>
            </a:pPr>
            <a:r>
              <a:rPr lang="en-US" b="true" sz="2116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AI-based motion analysis to reduce false positives.</a:t>
            </a:r>
          </a:p>
          <a:p>
            <a:pPr algn="l" marL="456970" indent="-228485" lvl="1">
              <a:lnSpc>
                <a:spcPts val="2539"/>
              </a:lnSpc>
              <a:buFont typeface="Arial"/>
              <a:buChar char="•"/>
            </a:pPr>
            <a:r>
              <a:rPr lang="en-US" b="true" sz="2116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Wearable or IoT integration with smart home systems.</a:t>
            </a:r>
          </a:p>
          <a:p>
            <a:pPr algn="l">
              <a:lnSpc>
                <a:spcPts val="253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650149" y="2994073"/>
            <a:ext cx="7228219" cy="10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b="true" sz="2197" spc="-76">
                <a:solidFill>
                  <a:srgbClr val="FF3131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👉 Our mission: To change the lives of millions of seniors and caregivers by making safety affordable, accessible, and real-time.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23495" y="573449"/>
            <a:ext cx="6891634" cy="227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2389" indent="-231194" lvl="1">
              <a:lnSpc>
                <a:spcPts val="2570"/>
              </a:lnSpc>
              <a:buFont typeface="Arial"/>
              <a:buChar char="•"/>
            </a:pPr>
            <a:r>
              <a:rPr lang="en-US" b="true" sz="2141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Globally, 1 in 3 adults over 65 experiences a fall each year.</a:t>
            </a:r>
          </a:p>
          <a:p>
            <a:pPr algn="l" marL="462389" indent="-231194" lvl="1">
              <a:lnSpc>
                <a:spcPts val="2570"/>
              </a:lnSpc>
              <a:buFont typeface="Arial"/>
              <a:buChar char="•"/>
            </a:pPr>
            <a:r>
              <a:rPr lang="en-US" b="true" sz="2141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That’s ~684 million elderly people at risk annually (WHO, UN data).</a:t>
            </a:r>
          </a:p>
          <a:p>
            <a:pPr algn="l" marL="462389" indent="-231194" lvl="1">
              <a:lnSpc>
                <a:spcPts val="2570"/>
              </a:lnSpc>
              <a:buFont typeface="Arial"/>
              <a:buChar char="•"/>
            </a:pPr>
            <a:r>
              <a:rPr lang="en-US" b="true" sz="2141" spc="-74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 India alone, &gt;25 million elderly face fall-related injuries every year.</a:t>
            </a:r>
          </a:p>
          <a:p>
            <a:pPr algn="ctr">
              <a:lnSpc>
                <a:spcPts val="257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97670" y="4304354"/>
            <a:ext cx="4019678" cy="4857617"/>
          </a:xfrm>
          <a:custGeom>
            <a:avLst/>
            <a:gdLst/>
            <a:ahLst/>
            <a:cxnLst/>
            <a:rect r="r" b="b" t="t" l="l"/>
            <a:pathLst>
              <a:path h="4857617" w="4019678">
                <a:moveTo>
                  <a:pt x="0" y="0"/>
                </a:moveTo>
                <a:lnTo>
                  <a:pt x="4019679" y="0"/>
                </a:lnTo>
                <a:lnTo>
                  <a:pt x="4019679" y="4857617"/>
                </a:lnTo>
                <a:lnTo>
                  <a:pt x="0" y="485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450546" y="3651098"/>
            <a:ext cx="5123581" cy="5607202"/>
          </a:xfrm>
          <a:custGeom>
            <a:avLst/>
            <a:gdLst/>
            <a:ahLst/>
            <a:cxnLst/>
            <a:rect r="r" b="b" t="t" l="l"/>
            <a:pathLst>
              <a:path h="5607202" w="5123581">
                <a:moveTo>
                  <a:pt x="5123581" y="0"/>
                </a:moveTo>
                <a:lnTo>
                  <a:pt x="0" y="0"/>
                </a:lnTo>
                <a:lnTo>
                  <a:pt x="0" y="5607202"/>
                </a:lnTo>
                <a:lnTo>
                  <a:pt x="5123581" y="5607202"/>
                </a:lnTo>
                <a:lnTo>
                  <a:pt x="5123581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0294" y="1266825"/>
            <a:ext cx="13987413" cy="289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8302" spc="-456">
                <a:solidFill>
                  <a:srgbClr val="323962"/>
                </a:solidFill>
                <a:latin typeface="Bernoru"/>
                <a:ea typeface="Bernoru"/>
                <a:cs typeface="Bernoru"/>
                <a:sym typeface="Bernoru"/>
              </a:rPr>
              <a:t>Your tension ends here  Guardian Sense watches over your loved ones.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842484" y="3328467"/>
            <a:ext cx="4603033" cy="5929833"/>
          </a:xfrm>
          <a:custGeom>
            <a:avLst/>
            <a:gdLst/>
            <a:ahLst/>
            <a:cxnLst/>
            <a:rect r="r" b="b" t="t" l="l"/>
            <a:pathLst>
              <a:path h="5929833" w="4603033">
                <a:moveTo>
                  <a:pt x="0" y="0"/>
                </a:moveTo>
                <a:lnTo>
                  <a:pt x="4603032" y="0"/>
                </a:lnTo>
                <a:lnTo>
                  <a:pt x="4603032" y="5929833"/>
                </a:lnTo>
                <a:lnTo>
                  <a:pt x="0" y="5929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948584"/>
            <a:ext cx="2517780" cy="2517780"/>
          </a:xfrm>
          <a:custGeom>
            <a:avLst/>
            <a:gdLst/>
            <a:ahLst/>
            <a:cxnLst/>
            <a:rect r="r" b="b" t="t" l="l"/>
            <a:pathLst>
              <a:path h="2517780" w="2517780">
                <a:moveTo>
                  <a:pt x="0" y="0"/>
                </a:moveTo>
                <a:lnTo>
                  <a:pt x="2517780" y="0"/>
                </a:lnTo>
                <a:lnTo>
                  <a:pt x="2517780" y="2517780"/>
                </a:lnTo>
                <a:lnTo>
                  <a:pt x="0" y="2517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0654" y="5679401"/>
            <a:ext cx="2133871" cy="9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b="true" sz="2194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Safety you can trust, care they can feel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5225317" y="5190482"/>
            <a:ext cx="2033983" cy="2033983"/>
          </a:xfrm>
          <a:custGeom>
            <a:avLst/>
            <a:gdLst/>
            <a:ahLst/>
            <a:cxnLst/>
            <a:rect r="r" b="b" t="t" l="l"/>
            <a:pathLst>
              <a:path h="2033983" w="2033983">
                <a:moveTo>
                  <a:pt x="2033983" y="0"/>
                </a:moveTo>
                <a:lnTo>
                  <a:pt x="0" y="0"/>
                </a:lnTo>
                <a:lnTo>
                  <a:pt x="0" y="2033983"/>
                </a:lnTo>
                <a:lnTo>
                  <a:pt x="2033983" y="2033983"/>
                </a:lnTo>
                <a:lnTo>
                  <a:pt x="203398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14110" y="5679401"/>
            <a:ext cx="1256397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b="true" sz="1800" spc="-63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Your peace of mind, your elders’ safety  in our hands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732870">
            <a:off x="15801409" y="3448608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0" y="0"/>
                </a:moveTo>
                <a:lnTo>
                  <a:pt x="672594" y="0"/>
                </a:lnTo>
                <a:lnTo>
                  <a:pt x="672594" y="680012"/>
                </a:lnTo>
                <a:lnTo>
                  <a:pt x="0" y="6800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244581">
            <a:off x="1951293" y="1944038"/>
            <a:ext cx="672594" cy="680012"/>
          </a:xfrm>
          <a:custGeom>
            <a:avLst/>
            <a:gdLst/>
            <a:ahLst/>
            <a:cxnLst/>
            <a:rect r="r" b="b" t="t" l="l"/>
            <a:pathLst>
              <a:path h="680012" w="672594">
                <a:moveTo>
                  <a:pt x="672594" y="0"/>
                </a:moveTo>
                <a:lnTo>
                  <a:pt x="0" y="0"/>
                </a:lnTo>
                <a:lnTo>
                  <a:pt x="0" y="680012"/>
                </a:lnTo>
                <a:lnTo>
                  <a:pt x="672594" y="680012"/>
                </a:lnTo>
                <a:lnTo>
                  <a:pt x="672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27688">
            <a:off x="15762027" y="8235174"/>
            <a:ext cx="418683" cy="393562"/>
          </a:xfrm>
          <a:custGeom>
            <a:avLst/>
            <a:gdLst/>
            <a:ahLst/>
            <a:cxnLst/>
            <a:rect r="r" b="b" t="t" l="l"/>
            <a:pathLst>
              <a:path h="393562" w="418683">
                <a:moveTo>
                  <a:pt x="418683" y="393562"/>
                </a:moveTo>
                <a:lnTo>
                  <a:pt x="0" y="393562"/>
                </a:lnTo>
                <a:lnTo>
                  <a:pt x="0" y="0"/>
                </a:lnTo>
                <a:lnTo>
                  <a:pt x="418683" y="0"/>
                </a:lnTo>
                <a:lnTo>
                  <a:pt x="418683" y="39356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8379932">
            <a:off x="1675978" y="3389292"/>
            <a:ext cx="418683" cy="393562"/>
          </a:xfrm>
          <a:custGeom>
            <a:avLst/>
            <a:gdLst/>
            <a:ahLst/>
            <a:cxnLst/>
            <a:rect r="r" b="b" t="t" l="l"/>
            <a:pathLst>
              <a:path h="393562" w="418683">
                <a:moveTo>
                  <a:pt x="418682" y="393561"/>
                </a:moveTo>
                <a:lnTo>
                  <a:pt x="0" y="393561"/>
                </a:lnTo>
                <a:lnTo>
                  <a:pt x="0" y="0"/>
                </a:lnTo>
                <a:lnTo>
                  <a:pt x="418682" y="0"/>
                </a:lnTo>
                <a:lnTo>
                  <a:pt x="418682" y="39356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207509" y="9638597"/>
            <a:ext cx="5794692" cy="32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3"/>
              </a:lnSpc>
            </a:pPr>
            <a:r>
              <a:rPr lang="en-US" b="true" sz="2194" spc="-76">
                <a:solidFill>
                  <a:srgbClr val="323962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https://dearabhin.github.io/Guardian-Sense/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541896" y="9563100"/>
            <a:ext cx="13987413" cy="67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5502" spc="-302">
                <a:solidFill>
                  <a:srgbClr val="FF3131"/>
                </a:solidFill>
                <a:latin typeface="Bernoru"/>
                <a:ea typeface="Bernoru"/>
                <a:cs typeface="Bernoru"/>
                <a:sym typeface="Bernoru"/>
              </a:rPr>
              <a:t>Buy now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DAG0Avrdvgs</dc:identifier>
  <dcterms:modified xsi:type="dcterms:W3CDTF">2011-08-01T06:04:30Z</dcterms:modified>
  <cp:revision>1</cp:revision>
  <dc:title>fall detection</dc:title>
</cp:coreProperties>
</file>